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02" r:id="rId2"/>
    <p:sldId id="257" r:id="rId3"/>
    <p:sldId id="306" r:id="rId4"/>
    <p:sldId id="303" r:id="rId5"/>
    <p:sldId id="285" r:id="rId6"/>
    <p:sldId id="278" r:id="rId7"/>
    <p:sldId id="294" r:id="rId8"/>
    <p:sldId id="305" r:id="rId9"/>
    <p:sldId id="283" r:id="rId10"/>
    <p:sldId id="290" r:id="rId11"/>
    <p:sldId id="291" r:id="rId12"/>
    <p:sldId id="304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306"/>
          </p14:sldIdLst>
        </p14:section>
        <p14:section name="02 What is Data Science?" id="{D004E2EC-B2D2-4F95-A01D-C90D0CE95CDB}">
          <p14:sldIdLst>
            <p14:sldId id="303"/>
            <p14:sldId id="285"/>
          </p14:sldIdLst>
        </p14:section>
        <p14:section name="03 What is Data Analytics?" id="{DDD30065-BC03-4C9D-8FF2-52460EC9B4F4}">
          <p14:sldIdLst>
            <p14:sldId id="278"/>
          </p14:sldIdLst>
        </p14:section>
        <p14:section name="04 Why choose Data Science or Analytics?" id="{3D296992-B957-4696-8E42-D3432FC225FE}">
          <p14:sldIdLst>
            <p14:sldId id="294"/>
          </p14:sldIdLst>
        </p14:section>
        <p14:section name="05 Tools &amp; Technologies, Job strategies and CTC" id="{D7A576BD-4F7A-4B8C-9970-60EFC20E329B}">
          <p14:sldIdLst>
            <p14:sldId id="305"/>
            <p14:sldId id="283"/>
            <p14:sldId id="290"/>
            <p14:sldId id="291"/>
          </p14:sldIdLst>
        </p14:section>
        <p14:section name="Archive" id="{50520B23-E549-49CA-817B-EA2271E104E8}">
          <p14:sldIdLst>
            <p14:sldId id="304"/>
          </p14:sldIdLst>
        </p14:section>
        <p14:section name="Q&amp;A Session" id="{A8AD9179-485B-4868-8754-74C90074B6CD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607F"/>
    <a:srgbClr val="748BFD"/>
    <a:srgbClr val="00B050"/>
    <a:srgbClr val="F9BB4A"/>
    <a:srgbClr val="FED57A"/>
    <a:srgbClr val="75CA75"/>
    <a:srgbClr val="9AD898"/>
    <a:srgbClr val="CAFECC"/>
    <a:srgbClr val="8BFFBF"/>
    <a:srgbClr val="417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8" autoAdjust="0"/>
    <p:restoredTop sz="96706" autoAdjust="0"/>
  </p:normalViewPr>
  <p:slideViewPr>
    <p:cSldViewPr snapToGrid="0">
      <p:cViewPr varScale="1">
        <p:scale>
          <a:sx n="110" d="100"/>
          <a:sy n="110" d="100"/>
        </p:scale>
        <p:origin x="12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16-Oct-22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Industry 3.0, we automate processes using logic processors and information technology. These processes often operate largely without human interference, but there is still a human aspect behind it. Where Industry 4.0 comes in is with the availability and use of vast quantities of data on the production floor.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1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9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6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care about is how to get a job, let me tell you how to leverage MSc to get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16-Oct-22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16-Oct-22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16-Oct-22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16-Oct-22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16-Oct-22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16-Oct-22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16-Oct-22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 Mahapatra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3.jpeg"/><Relationship Id="rId19" Type="http://schemas.openxmlformats.org/officeDocument/2006/relationships/image" Target="../media/image52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58.png"/><Relationship Id="rId5" Type="http://schemas.openxmlformats.org/officeDocument/2006/relationships/image" Target="../media/image5.png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son holding tool during daytime">
            <a:extLst>
              <a:ext uri="{FF2B5EF4-FFF2-40B4-BE49-F238E27FC236}">
                <a16:creationId xmlns:a16="http://schemas.microsoft.com/office/drawing/2014/main" id="{1AB7233F-5113-476E-8E6D-D9CB34A95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8433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Science vs. Data Analytics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239341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Oct, 2022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51208" cy="584775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22194" y="1283809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662690" y="1052090"/>
            <a:ext cx="60603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Analyst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543E238-638E-4F32-A1FC-B3BB2E077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81" y="1905176"/>
            <a:ext cx="615361" cy="61536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563F368-407B-486A-81FD-FC48726F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91" y="1919866"/>
            <a:ext cx="608205" cy="608205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3E337F1-12F7-4A14-A219-790FFB8C0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205" y="1871938"/>
            <a:ext cx="704059" cy="70405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A7D6C25C-DAF7-4B5F-8F2F-60B13DD7FE39}"/>
              </a:ext>
            </a:extLst>
          </p:cNvPr>
          <p:cNvSpPr/>
          <p:nvPr/>
        </p:nvSpPr>
        <p:spPr>
          <a:xfrm>
            <a:off x="5638868" y="4369009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6B4FBBF-8BCA-4B3B-9FFF-BDA52EC1D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427" y="4415219"/>
            <a:ext cx="772531" cy="7725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BC773DC-C755-4CF4-8618-1A3E4191D2BC}"/>
              </a:ext>
            </a:extLst>
          </p:cNvPr>
          <p:cNvGrpSpPr/>
          <p:nvPr/>
        </p:nvGrpSpPr>
        <p:grpSpPr>
          <a:xfrm>
            <a:off x="4804974" y="3135210"/>
            <a:ext cx="2210061" cy="713399"/>
            <a:chOff x="4804974" y="3135210"/>
            <a:chExt cx="2210061" cy="713399"/>
          </a:xfrm>
        </p:grpSpPr>
        <p:pic>
          <p:nvPicPr>
            <p:cNvPr id="43" name="Picture 20" descr="The Python Logo | Python Software Foundation">
              <a:extLst>
                <a:ext uri="{FF2B5EF4-FFF2-40B4-BE49-F238E27FC236}">
                  <a16:creationId xmlns:a16="http://schemas.microsoft.com/office/drawing/2014/main" id="{29EA096C-FDD4-4C9A-AE05-7A9517F21A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2" t="9537" r="11528" b="24716"/>
            <a:stretch/>
          </p:blipFill>
          <p:spPr bwMode="auto">
            <a:xfrm>
              <a:off x="4804974" y="3171448"/>
              <a:ext cx="1124065" cy="320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2" descr="File:Apache Spark logo.svg - Wikimedia Commons">
              <a:extLst>
                <a:ext uri="{FF2B5EF4-FFF2-40B4-BE49-F238E27FC236}">
                  <a16:creationId xmlns:a16="http://schemas.microsoft.com/office/drawing/2014/main" id="{0615C4EB-E58E-48E0-A1B0-CE9DD6782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548" y="3489983"/>
              <a:ext cx="690288" cy="35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4" descr="File:R logo.svg - Wikimedia Commons">
              <a:extLst>
                <a:ext uri="{FF2B5EF4-FFF2-40B4-BE49-F238E27FC236}">
                  <a16:creationId xmlns:a16="http://schemas.microsoft.com/office/drawing/2014/main" id="{4FEC6F4F-2433-442B-AEE6-71C40A238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7280" y="3135210"/>
              <a:ext cx="457755" cy="354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28B16D-CBBA-41D1-BDC2-A2036057546C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D14F5A-708E-4EC4-939A-7AA6EDEA7746}"/>
              </a:ext>
            </a:extLst>
          </p:cNvPr>
          <p:cNvGrpSpPr/>
          <p:nvPr/>
        </p:nvGrpSpPr>
        <p:grpSpPr>
          <a:xfrm>
            <a:off x="5569902" y="5684849"/>
            <a:ext cx="1030987" cy="1066743"/>
            <a:chOff x="5569902" y="5684849"/>
            <a:chExt cx="1030987" cy="1066743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5569902" y="6420026"/>
              <a:ext cx="585721" cy="28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6227167" y="6396643"/>
              <a:ext cx="373722" cy="354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UpGrad Logos &amp;amp; Brand Assets | Brandfetch">
              <a:extLst>
                <a:ext uri="{FF2B5EF4-FFF2-40B4-BE49-F238E27FC236}">
                  <a16:creationId xmlns:a16="http://schemas.microsoft.com/office/drawing/2014/main" id="{F26D8221-3581-4C3D-A6BE-9F917B65E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346" y="5684849"/>
              <a:ext cx="502691" cy="267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392FA6-6A74-494A-B558-DE3E9648FA0B}"/>
              </a:ext>
            </a:extLst>
          </p:cNvPr>
          <p:cNvGrpSpPr/>
          <p:nvPr/>
        </p:nvGrpSpPr>
        <p:grpSpPr>
          <a:xfrm>
            <a:off x="1117952" y="3132532"/>
            <a:ext cx="2565707" cy="825793"/>
            <a:chOff x="1117952" y="3132532"/>
            <a:chExt cx="2565707" cy="825793"/>
          </a:xfrm>
        </p:grpSpPr>
        <p:pic>
          <p:nvPicPr>
            <p:cNvPr id="36" name="Picture 2" descr="Download Google Cloud Platform (GCP) Logo in SVG Vector or PNG File Format  - Logo.wine">
              <a:extLst>
                <a:ext uri="{FF2B5EF4-FFF2-40B4-BE49-F238E27FC236}">
                  <a16:creationId xmlns:a16="http://schemas.microsoft.com/office/drawing/2014/main" id="{F6C52FB6-B418-4FFD-903D-649BB2B11D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8" t="39412" r="1225" b="39795"/>
            <a:stretch/>
          </p:blipFill>
          <p:spPr bwMode="auto">
            <a:xfrm>
              <a:off x="1117952" y="3226650"/>
              <a:ext cx="1421884" cy="22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Microsoft Azure Logo – Penthara Technologies">
              <a:extLst>
                <a:ext uri="{FF2B5EF4-FFF2-40B4-BE49-F238E27FC236}">
                  <a16:creationId xmlns:a16="http://schemas.microsoft.com/office/drawing/2014/main" id="{49005FD5-13D6-4584-9B7C-55289720D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" t="21980" r="1662" b="18563"/>
            <a:stretch/>
          </p:blipFill>
          <p:spPr bwMode="auto">
            <a:xfrm>
              <a:off x="2614807" y="3618092"/>
              <a:ext cx="1068852" cy="329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Amazon Web Services (AWS) – Logos Download">
              <a:extLst>
                <a:ext uri="{FF2B5EF4-FFF2-40B4-BE49-F238E27FC236}">
                  <a16:creationId xmlns:a16="http://schemas.microsoft.com/office/drawing/2014/main" id="{F39926A6-2463-47E6-9BC6-C31691FC0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441" y="3132532"/>
              <a:ext cx="915066" cy="39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File:Sql data base with logo.png - Wikimedia Commons">
              <a:extLst>
                <a:ext uri="{FF2B5EF4-FFF2-40B4-BE49-F238E27FC236}">
                  <a16:creationId xmlns:a16="http://schemas.microsoft.com/office/drawing/2014/main" id="{3E3F8E2B-7FC6-4647-A7AC-7BE8E3C76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230" y="3568354"/>
              <a:ext cx="835651" cy="38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9" name="Picture 2" descr="Linkedin - Free social media icons">
            <a:extLst>
              <a:ext uri="{FF2B5EF4-FFF2-40B4-BE49-F238E27FC236}">
                <a16:creationId xmlns:a16="http://schemas.microsoft.com/office/drawing/2014/main" id="{B05F7F5E-A0D0-42EF-824C-F3DEF670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 t="-1031" r="23755"/>
          <a:stretch/>
        </p:blipFill>
        <p:spPr bwMode="auto">
          <a:xfrm>
            <a:off x="346764" y="1608098"/>
            <a:ext cx="408886" cy="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Medium logo | Logok">
            <a:extLst>
              <a:ext uri="{FF2B5EF4-FFF2-40B4-BE49-F238E27FC236}">
                <a16:creationId xmlns:a16="http://schemas.microsoft.com/office/drawing/2014/main" id="{C7E948CD-B777-4F4A-925E-11FD5B95E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t="28005" r="19918" b="27804"/>
          <a:stretch/>
        </p:blipFill>
        <p:spPr bwMode="auto">
          <a:xfrm>
            <a:off x="1044105" y="1628744"/>
            <a:ext cx="595713" cy="32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Github Logo - Free social media icons">
            <a:extLst>
              <a:ext uri="{FF2B5EF4-FFF2-40B4-BE49-F238E27FC236}">
                <a16:creationId xmlns:a16="http://schemas.microsoft.com/office/drawing/2014/main" id="{7E59B895-1A33-4E72-AF1D-64B08220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31" y="1590199"/>
            <a:ext cx="444110" cy="4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Learn · GitHub">
            <a:extLst>
              <a:ext uri="{FF2B5EF4-FFF2-40B4-BE49-F238E27FC236}">
                <a16:creationId xmlns:a16="http://schemas.microsoft.com/office/drawing/2014/main" id="{531F1213-583D-4E39-BC97-B07B1325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24" y="1525911"/>
            <a:ext cx="595713" cy="5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72CFC-ED0D-4790-93CB-44BD2F36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2052" name="Picture 4" descr="Glassdoor - Wikipedia">
            <a:extLst>
              <a:ext uri="{FF2B5EF4-FFF2-40B4-BE49-F238E27FC236}">
                <a16:creationId xmlns:a16="http://schemas.microsoft.com/office/drawing/2014/main" id="{A25E28FA-A1B1-4AC3-92F0-DD045BA9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84" y="1550885"/>
            <a:ext cx="609988" cy="4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Logo transparent PNG - StickPNG">
            <a:extLst>
              <a:ext uri="{FF2B5EF4-FFF2-40B4-BE49-F238E27FC236}">
                <a16:creationId xmlns:a16="http://schemas.microsoft.com/office/drawing/2014/main" id="{F3F36BEB-EC13-45EF-A6D5-20CAE6D1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19" y="1662820"/>
            <a:ext cx="884168" cy="2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7B2A9B6-AECA-4863-96C8-3779A327B519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8CF2D28-12E1-4425-BC15-532136367FDC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1710359-FA9B-4C00-96F2-132A4AA742E0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9894A3C-A9CE-46B9-8298-D26E5BB1FBBF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4D78F78-799F-4D1F-941A-D32369906B15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7CCB316D-DF9F-4E8A-A2E5-BC887AB34D8D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022EA-83DE-4AEA-8C4B-A2EBDA978CE8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D1DE65-CCA3-48D2-8E44-01599B3425FD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091797-A360-4CC0-AF22-E4940F4CABA8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AC8137-9D53-4458-8670-39E6CCB528C1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8E99CB-DAD3-49FE-AEF6-A7F3E2652088}"/>
              </a:ext>
            </a:extLst>
          </p:cNvPr>
          <p:cNvSpPr txBox="1"/>
          <p:nvPr/>
        </p:nvSpPr>
        <p:spPr>
          <a:xfrm>
            <a:off x="1005991" y="2625294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Analytics?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209AA1-85C4-442B-925F-96DCA6D888D1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 or Data Analytics?</a:t>
            </a:r>
          </a:p>
        </p:txBody>
      </p:sp>
    </p:spTree>
    <p:extLst>
      <p:ext uri="{BB962C8B-B14F-4D97-AF65-F5344CB8AC3E}">
        <p14:creationId xmlns:p14="http://schemas.microsoft.com/office/powerpoint/2010/main" val="695788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8177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vs. Data Analytics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220315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57585" cy="584775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23080" y="1264767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671398" y="1050623"/>
            <a:ext cx="60342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Analytics?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 or Data Analytics?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1160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Introduction: Am I worth your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713012" y="4794737"/>
            <a:ext cx="40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What is the future of Data Science?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524318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Lead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AEC9A82-D12E-454D-B2A2-A79BCA9CC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1" y="1038108"/>
            <a:ext cx="11265598" cy="341991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6EE4F4D-FEC0-4DE9-92A7-1142456D2124}"/>
              </a:ext>
            </a:extLst>
          </p:cNvPr>
          <p:cNvGrpSpPr/>
          <p:nvPr/>
        </p:nvGrpSpPr>
        <p:grpSpPr>
          <a:xfrm>
            <a:off x="7246962" y="5556216"/>
            <a:ext cx="4945037" cy="1017902"/>
            <a:chOff x="7246963" y="5556216"/>
            <a:chExt cx="4752204" cy="912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530404-8E05-462C-8846-5E21E39535A5}"/>
                </a:ext>
              </a:extLst>
            </p:cNvPr>
            <p:cNvGrpSpPr/>
            <p:nvPr/>
          </p:nvGrpSpPr>
          <p:grpSpPr>
            <a:xfrm>
              <a:off x="7545283" y="5570803"/>
              <a:ext cx="4380831" cy="897969"/>
              <a:chOff x="7545283" y="5570803"/>
              <a:chExt cx="4380831" cy="897969"/>
            </a:xfrm>
          </p:grpSpPr>
          <p:pic>
            <p:nvPicPr>
              <p:cNvPr id="2050" name="Picture 2" descr="International Institute of Information Technology, Bangalore - Wikipedia">
                <a:extLst>
                  <a:ext uri="{FF2B5EF4-FFF2-40B4-BE49-F238E27FC236}">
                    <a16:creationId xmlns:a16="http://schemas.microsoft.com/office/drawing/2014/main" id="{5DDAA93B-B836-48AA-A725-F7A0AC81A6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2874" y="5661249"/>
                <a:ext cx="825500" cy="675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King&amp;#39;s College London Clinical Research Fellowship 2021 | Opportunity Desk">
                <a:extLst>
                  <a:ext uri="{FF2B5EF4-FFF2-40B4-BE49-F238E27FC236}">
                    <a16:creationId xmlns:a16="http://schemas.microsoft.com/office/drawing/2014/main" id="{84A6F731-F67D-4675-A915-71FAE1B1D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5283" y="5742302"/>
                <a:ext cx="1030417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Manipal Academy of Higher Education (MAHEMET) My Careers View - India&amp;#39;s  Best College, School and Consultant">
                <a:extLst>
                  <a:ext uri="{FF2B5EF4-FFF2-40B4-BE49-F238E27FC236}">
                    <a16:creationId xmlns:a16="http://schemas.microsoft.com/office/drawing/2014/main" id="{0A9DF6BE-3E93-4F7D-A5B7-0A7F48AD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7643" y="5729619"/>
                <a:ext cx="548493" cy="548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Liverpool John Moores University - Rankings, Courses, Acceptance Rate">
                <a:extLst>
                  <a:ext uri="{FF2B5EF4-FFF2-40B4-BE49-F238E27FC236}">
                    <a16:creationId xmlns:a16="http://schemas.microsoft.com/office/drawing/2014/main" id="{A8D7814D-E5D1-42D5-8152-3A796B623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5951" y="5738397"/>
                <a:ext cx="1301135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Decision Sciences | Data Analytics Firm | Business Analytics Consulting | Mu  Sigma">
                <a:extLst>
                  <a:ext uri="{FF2B5EF4-FFF2-40B4-BE49-F238E27FC236}">
                    <a16:creationId xmlns:a16="http://schemas.microsoft.com/office/drawing/2014/main" id="{2E1B8F8A-E6C2-4439-8AE7-CC683DAE1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9085" y="5697760"/>
                <a:ext cx="892171" cy="77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282F46-A8BC-4545-9816-24CD5214F82D}"/>
                  </a:ext>
                </a:extLst>
              </p:cNvPr>
              <p:cNvSpPr/>
              <p:nvPr/>
            </p:nvSpPr>
            <p:spPr>
              <a:xfrm>
                <a:off x="7713012" y="5570803"/>
                <a:ext cx="4213102" cy="785151"/>
              </a:xfrm>
              <a:prstGeom prst="rect">
                <a:avLst/>
              </a:prstGeom>
              <a:solidFill>
                <a:schemeClr val="bg1">
                  <a:alpha val="1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8BC6AF-9A6B-46DF-9CB9-BC6FECD39643}"/>
                </a:ext>
              </a:extLst>
            </p:cNvPr>
            <p:cNvSpPr/>
            <p:nvPr/>
          </p:nvSpPr>
          <p:spPr>
            <a:xfrm>
              <a:off x="7246963" y="5556216"/>
              <a:ext cx="4752204" cy="747099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338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9397E4-6947-46B4-BB04-5E191C31BE25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CCE150-A20F-4CC2-AFE6-19EF2071372C}"/>
                </a:ext>
              </a:extLst>
            </p:cNvPr>
            <p:cNvGrpSpPr/>
            <p:nvPr/>
          </p:nvGrpSpPr>
          <p:grpSpPr>
            <a:xfrm>
              <a:off x="743484" y="1509529"/>
              <a:ext cx="3177341" cy="1922839"/>
              <a:chOff x="743484" y="1509529"/>
              <a:chExt cx="3177341" cy="1922839"/>
            </a:xfrm>
          </p:grpSpPr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9BF63E98-6387-4148-AACE-C99621618F5E}"/>
                  </a:ext>
                </a:extLst>
              </p:cNvPr>
              <p:cNvGrpSpPr/>
              <p:nvPr/>
            </p:nvGrpSpPr>
            <p:grpSpPr>
              <a:xfrm>
                <a:off x="1176300" y="2783943"/>
                <a:ext cx="2744525" cy="648425"/>
                <a:chOff x="863323" y="1992704"/>
                <a:chExt cx="2058394" cy="4863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89197B-77E7-455A-9D1A-E24439576A14}"/>
                    </a:ext>
                  </a:extLst>
                </p:cNvPr>
                <p:cNvSpPr txBox="1"/>
                <p:nvPr/>
              </p:nvSpPr>
              <p:spPr>
                <a:xfrm>
                  <a:off x="863323" y="1992704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+mj-lt"/>
                    </a:rPr>
                    <a:t>Mathematics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603662-A235-4DA9-A070-AF07092D7DA1}"/>
                    </a:ext>
                  </a:extLst>
                </p:cNvPr>
                <p:cNvSpPr txBox="1"/>
                <p:nvPr/>
              </p:nvSpPr>
              <p:spPr>
                <a:xfrm>
                  <a:off x="863323" y="2171342"/>
                  <a:ext cx="2058394" cy="307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Understanding the fundamentals of Data Science requires mathematics</a:t>
                  </a:r>
                </a:p>
              </p:txBody>
            </p:sp>
          </p:grpSp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B92452D7-6EFA-48DA-B9C1-89EBAD2C6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84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026" name="Picture 2" descr="https://cdn-icons-png.flaticon.com/512/3680/3680473.png">
              <a:extLst>
                <a:ext uri="{FF2B5EF4-FFF2-40B4-BE49-F238E27FC236}">
                  <a16:creationId xmlns:a16="http://schemas.microsoft.com/office/drawing/2014/main" id="{1470884B-CC15-41B2-A37E-F3C8DCFAC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930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3B3B15-C408-4C2D-B14A-7272771BD25A}"/>
              </a:ext>
            </a:extLst>
          </p:cNvPr>
          <p:cNvGrpSpPr/>
          <p:nvPr/>
        </p:nvGrpSpPr>
        <p:grpSpPr>
          <a:xfrm>
            <a:off x="4451675" y="1529737"/>
            <a:ext cx="3122056" cy="1913555"/>
            <a:chOff x="4451675" y="1529737"/>
            <a:chExt cx="3122056" cy="1913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5AC0E9-65A2-4E3B-A55C-02AC5B5D7AF1}"/>
                </a:ext>
              </a:extLst>
            </p:cNvPr>
            <p:cNvGrpSpPr/>
            <p:nvPr/>
          </p:nvGrpSpPr>
          <p:grpSpPr>
            <a:xfrm>
              <a:off x="4451675" y="1529737"/>
              <a:ext cx="3122056" cy="1913555"/>
              <a:chOff x="4451675" y="1529737"/>
              <a:chExt cx="3122056" cy="1913555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40EAD5D2-6885-4F25-AF8D-3772429AF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1675" y="1529737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E79667F-79AF-40D3-A63A-A3BCDFFA2A1E}"/>
                  </a:ext>
                </a:extLst>
              </p:cNvPr>
              <p:cNvGrpSpPr/>
              <p:nvPr/>
            </p:nvGrpSpPr>
            <p:grpSpPr>
              <a:xfrm>
                <a:off x="4829206" y="1755067"/>
                <a:ext cx="2744525" cy="1688225"/>
                <a:chOff x="4749136" y="1744141"/>
                <a:chExt cx="2744525" cy="1688225"/>
              </a:xfrm>
            </p:grpSpPr>
            <p:grpSp>
              <p:nvGrpSpPr>
                <p:cNvPr id="28" name="Group 31">
                  <a:extLst>
                    <a:ext uri="{FF2B5EF4-FFF2-40B4-BE49-F238E27FC236}">
                      <a16:creationId xmlns:a16="http://schemas.microsoft.com/office/drawing/2014/main" id="{A805C287-EBBE-4235-9422-9FD9D9EEB494}"/>
                    </a:ext>
                  </a:extLst>
                </p:cNvPr>
                <p:cNvGrpSpPr/>
                <p:nvPr/>
              </p:nvGrpSpPr>
              <p:grpSpPr>
                <a:xfrm>
                  <a:off x="4749136" y="2783942"/>
                  <a:ext cx="2744525" cy="648424"/>
                  <a:chOff x="3542950" y="1992705"/>
                  <a:chExt cx="2058394" cy="486318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1B3CF7-DDFC-4C2F-AC4B-E80A56BE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1992705"/>
                    <a:ext cx="205839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417B85"/>
                        </a:solidFill>
                        <a:latin typeface="+mj-lt"/>
                      </a:rPr>
                      <a:t>Business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8CD03E8-F530-48FF-A2D3-B4B6E103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2171342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Business is the core of every Data Science problem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65D925-9808-4238-8D89-F0778A419B4C}"/>
                    </a:ext>
                  </a:extLst>
                </p:cNvPr>
                <p:cNvSpPr/>
                <p:nvPr/>
              </p:nvSpPr>
              <p:spPr>
                <a:xfrm>
                  <a:off x="5627950" y="1744141"/>
                  <a:ext cx="965063" cy="93743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028" name="Picture 4" descr="https://cdn-icons-png.flaticon.com/512/3135/3135727.png">
              <a:extLst>
                <a:ext uri="{FF2B5EF4-FFF2-40B4-BE49-F238E27FC236}">
                  <a16:creationId xmlns:a16="http://schemas.microsoft.com/office/drawing/2014/main" id="{08C23DB2-DB0B-4B30-909D-702C98391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356" y="1972372"/>
              <a:ext cx="460389" cy="460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ED6B2F-9E78-4E9E-A6B9-B7D6B9B59506}"/>
              </a:ext>
            </a:extLst>
          </p:cNvPr>
          <p:cNvGrpSpPr/>
          <p:nvPr/>
        </p:nvGrpSpPr>
        <p:grpSpPr>
          <a:xfrm>
            <a:off x="7925462" y="1509529"/>
            <a:ext cx="3274053" cy="1922833"/>
            <a:chOff x="7925462" y="1509529"/>
            <a:chExt cx="3274053" cy="19228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274053" cy="1922833"/>
              <a:chOff x="7925462" y="1509529"/>
              <a:chExt cx="3274053" cy="1922833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71177" y="2783941"/>
                <a:ext cx="2928338" cy="648421"/>
                <a:chOff x="6184482" y="1992707"/>
                <a:chExt cx="2196254" cy="486316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Technology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9" y="2171342"/>
                  <a:ext cx="2053436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Evolving technology is what keeps Data Science ahead of every other industry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030" name="Picture 6" descr="https://cdn-icons-png.flaticon.com/512/752/752646.png">
              <a:extLst>
                <a:ext uri="{FF2B5EF4-FFF2-40B4-BE49-F238E27FC236}">
                  <a16:creationId xmlns:a16="http://schemas.microsoft.com/office/drawing/2014/main" id="{D1FDCF44-87DE-4CDE-BF6F-CB29AB4D1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8298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ntroduction To Data Science. What is Data Science? | by Rashal Ismath |  Analytics Vidhya | Medium">
            <a:extLst>
              <a:ext uri="{FF2B5EF4-FFF2-40B4-BE49-F238E27FC236}">
                <a16:creationId xmlns:a16="http://schemas.microsoft.com/office/drawing/2014/main" id="{BB495D86-F73F-4985-8E00-DD3BFBE2D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55" y="3597593"/>
            <a:ext cx="34766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0022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B4C03-6B67-416A-808A-3EDA0509A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50" y="1046400"/>
            <a:ext cx="8687900" cy="58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ttps://cdn-icons-png.flaticon.com/512/2351/2351820.png">
            <a:extLst>
              <a:ext uri="{FF2B5EF4-FFF2-40B4-BE49-F238E27FC236}">
                <a16:creationId xmlns:a16="http://schemas.microsoft.com/office/drawing/2014/main" id="{C6E4BA54-88F7-425D-8021-BD749421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097" y="3025947"/>
            <a:ext cx="1026822" cy="91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E639D0-BAAD-4F58-9B6D-AB70135305F1}"/>
              </a:ext>
            </a:extLst>
          </p:cNvPr>
          <p:cNvSpPr txBox="1"/>
          <p:nvPr/>
        </p:nvSpPr>
        <p:spPr>
          <a:xfrm>
            <a:off x="396852" y="283882"/>
            <a:ext cx="985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Analytics?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DF63C4-534B-4564-934A-D4B84577C0D5}"/>
              </a:ext>
            </a:extLst>
          </p:cNvPr>
          <p:cNvSpPr/>
          <p:nvPr/>
        </p:nvSpPr>
        <p:spPr>
          <a:xfrm>
            <a:off x="4198255" y="1513173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9A158D6-9B49-4AA8-B3FF-E760ED1935DF}"/>
              </a:ext>
            </a:extLst>
          </p:cNvPr>
          <p:cNvSpPr/>
          <p:nvPr/>
        </p:nvSpPr>
        <p:spPr>
          <a:xfrm>
            <a:off x="5371955" y="2878663"/>
            <a:ext cx="1448090" cy="14864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EE1B0C-F499-4999-9AAA-0A912EA76926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BFB69A-3B11-4273-AB85-3B6730FECCD1}"/>
              </a:ext>
            </a:extLst>
          </p:cNvPr>
          <p:cNvGrpSpPr/>
          <p:nvPr/>
        </p:nvGrpSpPr>
        <p:grpSpPr>
          <a:xfrm>
            <a:off x="1173677" y="1476360"/>
            <a:ext cx="4290973" cy="1163513"/>
            <a:chOff x="1173677" y="1476360"/>
            <a:chExt cx="4290973" cy="116351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402A554-F1D0-4219-8A8A-0B19913BFF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0585" y="1514866"/>
              <a:ext cx="1124065" cy="112500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3B00819-3BA2-487B-B522-880C4C1DF5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70285" y="1644675"/>
              <a:ext cx="864665" cy="865390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1884C1-7188-4AFD-BC9A-5E93573AE6CE}"/>
                </a:ext>
              </a:extLst>
            </p:cNvPr>
            <p:cNvSpPr txBox="1"/>
            <p:nvPr/>
          </p:nvSpPr>
          <p:spPr>
            <a:xfrm>
              <a:off x="1173677" y="2046182"/>
              <a:ext cx="3034929" cy="4102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Analysts need to understand how the data is stored and structured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373627F-FEC7-46B8-866C-8FFF85BDA24F}"/>
                </a:ext>
              </a:extLst>
            </p:cNvPr>
            <p:cNvSpPr/>
            <p:nvPr/>
          </p:nvSpPr>
          <p:spPr>
            <a:xfrm>
              <a:off x="1206182" y="1476360"/>
              <a:ext cx="3002425" cy="5746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the patterns &amp;</a:t>
              </a:r>
            </a:p>
            <a:p>
              <a:pPr algn="r"/>
              <a:r>
                <a:rPr lang="en-US" sz="186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structure of data</a:t>
              </a:r>
            </a:p>
          </p:txBody>
        </p:sp>
        <p:pic>
          <p:nvPicPr>
            <p:cNvPr id="2050" name="Picture 2" descr="https://cdn-icons-png.flaticon.com/512/3137/3137927.png">
              <a:extLst>
                <a:ext uri="{FF2B5EF4-FFF2-40B4-BE49-F238E27FC236}">
                  <a16:creationId xmlns:a16="http://schemas.microsoft.com/office/drawing/2014/main" id="{AE3CAA4D-07B0-4F43-ADBA-FC34257EA2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663" y="1704961"/>
              <a:ext cx="736107" cy="736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1195784-5AE5-4DE1-90CF-A9579EA27849}"/>
              </a:ext>
            </a:extLst>
          </p:cNvPr>
          <p:cNvGrpSpPr/>
          <p:nvPr/>
        </p:nvGrpSpPr>
        <p:grpSpPr>
          <a:xfrm>
            <a:off x="755650" y="3784834"/>
            <a:ext cx="4230380" cy="1125007"/>
            <a:chOff x="755650" y="3784834"/>
            <a:chExt cx="4230380" cy="112500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B4C9E4D-02C1-4E22-A0C1-A05AC3C3B6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1965" y="3784834"/>
              <a:ext cx="1124065" cy="1125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A7264E0-8C19-4EA2-903F-842CD98801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91665" y="3914643"/>
              <a:ext cx="864665" cy="8653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9AB6AA-D694-44F6-B814-F53562FD6594}"/>
                </a:ext>
              </a:extLst>
            </p:cNvPr>
            <p:cNvSpPr txBox="1"/>
            <p:nvPr/>
          </p:nvSpPr>
          <p:spPr>
            <a:xfrm>
              <a:off x="755650" y="4421866"/>
              <a:ext cx="2996119" cy="4512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pipelines are an </a:t>
              </a:r>
            </a:p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integral part of data lifecycle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0FFC3B-E6D4-4565-9A1E-F608C78317E0}"/>
                </a:ext>
              </a:extLst>
            </p:cNvPr>
            <p:cNvSpPr/>
            <p:nvPr/>
          </p:nvSpPr>
          <p:spPr>
            <a:xfrm>
              <a:off x="1153683" y="3872822"/>
              <a:ext cx="2574423" cy="57464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pipelines to </a:t>
              </a:r>
            </a:p>
            <a:p>
              <a:pPr algn="r"/>
              <a: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enable the flow of data</a:t>
              </a:r>
            </a:p>
          </p:txBody>
        </p:sp>
        <p:pic>
          <p:nvPicPr>
            <p:cNvPr id="2052" name="Picture 4" descr="https://cdn-icons-png.flaticon.com/512/2860/2860157.png">
              <a:extLst>
                <a:ext uri="{FF2B5EF4-FFF2-40B4-BE49-F238E27FC236}">
                  <a16:creationId xmlns:a16="http://schemas.microsoft.com/office/drawing/2014/main" id="{358A09B2-83B6-40FF-8171-66BE3AF1F4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756" y="4017635"/>
              <a:ext cx="610059" cy="610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F96FA9-F087-40AA-A9B0-1C778A6BAC9D}"/>
              </a:ext>
            </a:extLst>
          </p:cNvPr>
          <p:cNvGrpSpPr/>
          <p:nvPr/>
        </p:nvGrpSpPr>
        <p:grpSpPr>
          <a:xfrm>
            <a:off x="4681471" y="4843442"/>
            <a:ext cx="3591131" cy="2134253"/>
            <a:chOff x="4681471" y="4843442"/>
            <a:chExt cx="3591131" cy="213425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8C1ABD3-CAE6-4F22-9B98-01D1E9863B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8589" y="4843442"/>
              <a:ext cx="1124065" cy="1125007"/>
            </a:xfrm>
            <a:prstGeom prst="ellipse">
              <a:avLst/>
            </a:prstGeom>
            <a:solidFill>
              <a:srgbClr val="CAFE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0EFF14C-8C5D-46AF-AAB1-F66ECF0D9940}"/>
                </a:ext>
              </a:extLst>
            </p:cNvPr>
            <p:cNvGrpSpPr/>
            <p:nvPr/>
          </p:nvGrpSpPr>
          <p:grpSpPr>
            <a:xfrm>
              <a:off x="4681471" y="4973251"/>
              <a:ext cx="3591131" cy="2004444"/>
              <a:chOff x="4681471" y="4973251"/>
              <a:chExt cx="3591131" cy="200444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0D999EB-76A8-4A2B-99EB-3BA59339EE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68289" y="4973251"/>
                <a:ext cx="864665" cy="865390"/>
              </a:xfrm>
              <a:prstGeom prst="ellipse">
                <a:avLst/>
              </a:prstGeom>
              <a:solidFill>
                <a:srgbClr val="00B05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815367-DA30-4FA7-8BC1-53774ACA6813}"/>
                  </a:ext>
                </a:extLst>
              </p:cNvPr>
              <p:cNvSpPr txBox="1"/>
              <p:nvPr/>
            </p:nvSpPr>
            <p:spPr>
              <a:xfrm>
                <a:off x="4681471" y="6362334"/>
                <a:ext cx="3591131" cy="615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any organization, Data Analyst’s own parts of the data flow, and can add a lot of value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716327-71DB-42E3-9897-825E9E6ACCA2}"/>
                  </a:ext>
                </a:extLst>
              </p:cNvPr>
              <p:cNvSpPr/>
              <p:nvPr/>
            </p:nvSpPr>
            <p:spPr>
              <a:xfrm>
                <a:off x="5445179" y="6011492"/>
                <a:ext cx="1807633" cy="28732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867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Own the Data</a:t>
                </a:r>
              </a:p>
            </p:txBody>
          </p:sp>
          <p:pic>
            <p:nvPicPr>
              <p:cNvPr id="2054" name="Picture 6" descr="https://cdn-icons-png.flaticon.com/512/3270/3270865.png">
                <a:extLst>
                  <a:ext uri="{FF2B5EF4-FFF2-40B4-BE49-F238E27FC236}">
                    <a16:creationId xmlns:a16="http://schemas.microsoft.com/office/drawing/2014/main" id="{73EA7290-0FCC-41CE-8576-90F39CEC5B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290" y="5087504"/>
                <a:ext cx="690662" cy="690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A9F1790-04B4-4C4D-A3AD-C51A2FED94CA}"/>
              </a:ext>
            </a:extLst>
          </p:cNvPr>
          <p:cNvGrpSpPr/>
          <p:nvPr/>
        </p:nvGrpSpPr>
        <p:grpSpPr>
          <a:xfrm>
            <a:off x="7486058" y="3784833"/>
            <a:ext cx="4011494" cy="1125007"/>
            <a:chOff x="7486058" y="3784833"/>
            <a:chExt cx="4011494" cy="112500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1DB1BFE-5476-41C3-8BF2-75B1189CC8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6058" y="3784833"/>
              <a:ext cx="1124065" cy="112500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0DA291-F4C0-4EE8-9D4D-089B0775A0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15758" y="3914642"/>
              <a:ext cx="864665" cy="865390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7BA44A-7F4C-492F-AA2C-5DA598BF131F}"/>
                </a:ext>
              </a:extLst>
            </p:cNvPr>
            <p:cNvSpPr txBox="1"/>
            <p:nvPr/>
          </p:nvSpPr>
          <p:spPr>
            <a:xfrm>
              <a:off x="8746015" y="4406056"/>
              <a:ext cx="2751537" cy="4512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is important that the right people </a:t>
              </a:r>
            </a:p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 access to the right set of data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0C7CD4F-2FBE-456E-808A-937EEF933F09}"/>
                </a:ext>
              </a:extLst>
            </p:cNvPr>
            <p:cNvSpPr/>
            <p:nvPr/>
          </p:nvSpPr>
          <p:spPr>
            <a:xfrm>
              <a:off x="8737018" y="3837340"/>
              <a:ext cx="2440990" cy="5746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Track the quality and </a:t>
              </a:r>
            </a:p>
            <a:p>
              <a:r>
                <a:rPr lang="en-US" sz="1867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governance of data</a:t>
              </a:r>
            </a:p>
          </p:txBody>
        </p:sp>
        <p:pic>
          <p:nvPicPr>
            <p:cNvPr id="2056" name="Picture 8" descr="https://cdn-icons-png.flaticon.com/512/3500/3500954.png">
              <a:extLst>
                <a:ext uri="{FF2B5EF4-FFF2-40B4-BE49-F238E27FC236}">
                  <a16:creationId xmlns:a16="http://schemas.microsoft.com/office/drawing/2014/main" id="{CBAD34FD-BC10-4445-83F3-9AD37E02F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8862" y="4011570"/>
              <a:ext cx="678457" cy="678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5737F55-6E94-441B-BD40-CA0D85D9BD64}"/>
              </a:ext>
            </a:extLst>
          </p:cNvPr>
          <p:cNvGrpSpPr/>
          <p:nvPr/>
        </p:nvGrpSpPr>
        <p:grpSpPr>
          <a:xfrm>
            <a:off x="6847218" y="1499626"/>
            <a:ext cx="5045163" cy="1125007"/>
            <a:chOff x="6847218" y="1499626"/>
            <a:chExt cx="5045163" cy="112500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08A5C4C-0FD3-4592-89CB-696C22207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7218" y="1499626"/>
              <a:ext cx="1124065" cy="112500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4F0B0F-03CD-4826-AC10-6CC1EBE82C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6918" y="1629435"/>
              <a:ext cx="864665" cy="865390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59402C-7424-4871-81A4-589933CC1ED7}"/>
                </a:ext>
              </a:extLst>
            </p:cNvPr>
            <p:cNvSpPr txBox="1"/>
            <p:nvPr/>
          </p:nvSpPr>
          <p:spPr>
            <a:xfrm>
              <a:off x="8109271" y="2096334"/>
              <a:ext cx="3783110" cy="4102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Tracking and maintaining large pipelines is an integral part of the Data Analyst’s job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38164B-0D58-46B5-8BB6-3B3E0228ACA4}"/>
                </a:ext>
              </a:extLst>
            </p:cNvPr>
            <p:cNvSpPr/>
            <p:nvPr/>
          </p:nvSpPr>
          <p:spPr>
            <a:xfrm>
              <a:off x="8124442" y="1526317"/>
              <a:ext cx="3383941" cy="57464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Deal with the tracking of data </a:t>
              </a:r>
            </a:p>
            <a:p>
              <a:r>
                <a:rPr lang="en-US" sz="1867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understand databases</a:t>
              </a:r>
            </a:p>
          </p:txBody>
        </p:sp>
        <p:pic>
          <p:nvPicPr>
            <p:cNvPr id="2058" name="Picture 10" descr="https://cdn-icons-png.flaticon.com/512/998/998341.png">
              <a:extLst>
                <a:ext uri="{FF2B5EF4-FFF2-40B4-BE49-F238E27FC236}">
                  <a16:creationId xmlns:a16="http://schemas.microsoft.com/office/drawing/2014/main" id="{59F7FE9B-3F1D-45C7-A13F-D6002346FB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077" y="1717614"/>
              <a:ext cx="599536" cy="599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552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EE2E1B-0642-446F-AB54-7611CED9C200}"/>
              </a:ext>
            </a:extLst>
          </p:cNvPr>
          <p:cNvCxnSpPr>
            <a:cxnSpLocks/>
          </p:cNvCxnSpPr>
          <p:nvPr/>
        </p:nvCxnSpPr>
        <p:spPr>
          <a:xfrm flipV="1">
            <a:off x="7362825" y="1866324"/>
            <a:ext cx="0" cy="41077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10959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Why choose Data Science or Data Analytics?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8A741B-4FFF-451B-9CB5-332A5DF7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80" y="2169288"/>
            <a:ext cx="3108593" cy="31085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D922A05-EA52-4D6E-9532-84C176E121CF}"/>
              </a:ext>
            </a:extLst>
          </p:cNvPr>
          <p:cNvGrpSpPr/>
          <p:nvPr/>
        </p:nvGrpSpPr>
        <p:grpSpPr>
          <a:xfrm>
            <a:off x="1433035" y="1568301"/>
            <a:ext cx="5707004" cy="937436"/>
            <a:chOff x="1433035" y="1568301"/>
            <a:chExt cx="5707004" cy="93743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09C34A1-5184-4876-A929-970269A9E270}"/>
                </a:ext>
              </a:extLst>
            </p:cNvPr>
            <p:cNvGrpSpPr/>
            <p:nvPr/>
          </p:nvGrpSpPr>
          <p:grpSpPr>
            <a:xfrm>
              <a:off x="1433035" y="1568301"/>
              <a:ext cx="5707004" cy="937436"/>
              <a:chOff x="-124163" y="3302039"/>
              <a:chExt cx="5707004" cy="937436"/>
            </a:xfrm>
          </p:grpSpPr>
          <p:grpSp>
            <p:nvGrpSpPr>
              <p:cNvPr id="8" name="Group 39">
                <a:extLst>
                  <a:ext uri="{FF2B5EF4-FFF2-40B4-BE49-F238E27FC236}">
                    <a16:creationId xmlns:a16="http://schemas.microsoft.com/office/drawing/2014/main" id="{58C57C75-5FD4-4DAF-8639-DC8AAAC161F3}"/>
                  </a:ext>
                </a:extLst>
              </p:cNvPr>
              <p:cNvGrpSpPr/>
              <p:nvPr/>
            </p:nvGrpSpPr>
            <p:grpSpPr>
              <a:xfrm>
                <a:off x="-124163" y="3315650"/>
                <a:ext cx="4646287" cy="681947"/>
                <a:chOff x="22092" y="2455489"/>
                <a:chExt cx="3484716" cy="511461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1DA025-85E3-4747-B48C-EF9191CC95F8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F9BB4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Area of Interest in the Data Field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5137A88-6931-45A8-86B2-A7CC7768FD33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It is critical to understand yourself and your </a:t>
                  </a:r>
                  <a:b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areas of interest to understand where you belong</a:t>
                  </a:r>
                </a:p>
              </p:txBody>
            </p:sp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E438E58-6733-47E1-8D76-9F0D2ADC89C2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FED5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074" name="Picture 2" descr="https://cdn-icons-png.flaticon.com/512/138/138928.png">
              <a:extLst>
                <a:ext uri="{FF2B5EF4-FFF2-40B4-BE49-F238E27FC236}">
                  <a16:creationId xmlns:a16="http://schemas.microsoft.com/office/drawing/2014/main" id="{DE0506C9-D221-45A9-8435-DEA4E9E5C0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917" y="1703822"/>
              <a:ext cx="625179" cy="625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71B9A7-100C-4151-8348-524BC9B5082A}"/>
              </a:ext>
            </a:extLst>
          </p:cNvPr>
          <p:cNvGrpSpPr/>
          <p:nvPr/>
        </p:nvGrpSpPr>
        <p:grpSpPr>
          <a:xfrm>
            <a:off x="1001486" y="3932722"/>
            <a:ext cx="6138553" cy="937436"/>
            <a:chOff x="1001486" y="3932722"/>
            <a:chExt cx="6138553" cy="9374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0404413-9000-44FE-9FDE-865994A95089}"/>
                </a:ext>
              </a:extLst>
            </p:cNvPr>
            <p:cNvGrpSpPr/>
            <p:nvPr/>
          </p:nvGrpSpPr>
          <p:grpSpPr>
            <a:xfrm>
              <a:off x="1001486" y="3932722"/>
              <a:ext cx="6138553" cy="937436"/>
              <a:chOff x="-124163" y="3302039"/>
              <a:chExt cx="5707004" cy="937436"/>
            </a:xfrm>
          </p:grpSpPr>
          <p:grpSp>
            <p:nvGrpSpPr>
              <p:cNvPr id="33" name="Group 39">
                <a:extLst>
                  <a:ext uri="{FF2B5EF4-FFF2-40B4-BE49-F238E27FC236}">
                    <a16:creationId xmlns:a16="http://schemas.microsoft.com/office/drawing/2014/main" id="{5F126D0F-CA5D-4499-9414-716C4E4CCDD2}"/>
                  </a:ext>
                </a:extLst>
              </p:cNvPr>
              <p:cNvGrpSpPr/>
              <p:nvPr/>
            </p:nvGrpSpPr>
            <p:grpSpPr>
              <a:xfrm>
                <a:off x="-124163" y="3315651"/>
                <a:ext cx="4646287" cy="887067"/>
                <a:chOff x="22092" y="2455489"/>
                <a:chExt cx="3484716" cy="665301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E257A63-EBC0-4CDC-8D26-A2A652EBB52F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48BF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Market Supply-Demand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A32E895-06EA-4D9B-B8C7-668A114261EC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Always follow the market. Understanding the supply and demand curves of the market will help you get the best paying job</a:t>
                  </a:r>
                </a:p>
              </p:txBody>
            </p:sp>
          </p:grp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2BDB54A-2BA2-4348-BD41-607D186CC77A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748B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076" name="Picture 4" descr="https://cdn-icons-png.flaticon.com/512/4256/4256900.png">
              <a:extLst>
                <a:ext uri="{FF2B5EF4-FFF2-40B4-BE49-F238E27FC236}">
                  <a16:creationId xmlns:a16="http://schemas.microsoft.com/office/drawing/2014/main" id="{D30F903F-D66A-4D43-83E9-9DCC36406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580" y="4089996"/>
              <a:ext cx="551208" cy="55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C600F9-B46D-4168-9EE2-BDD76F1E2DB3}"/>
              </a:ext>
            </a:extLst>
          </p:cNvPr>
          <p:cNvGrpSpPr/>
          <p:nvPr/>
        </p:nvGrpSpPr>
        <p:grpSpPr>
          <a:xfrm>
            <a:off x="2583783" y="2752651"/>
            <a:ext cx="4556256" cy="937436"/>
            <a:chOff x="2583783" y="2752651"/>
            <a:chExt cx="4556256" cy="9374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B22E5BA-E761-473E-B444-3453889101AE}"/>
                </a:ext>
              </a:extLst>
            </p:cNvPr>
            <p:cNvGrpSpPr/>
            <p:nvPr/>
          </p:nvGrpSpPr>
          <p:grpSpPr>
            <a:xfrm>
              <a:off x="2583783" y="2752651"/>
              <a:ext cx="4556256" cy="937436"/>
              <a:chOff x="1026585" y="4646202"/>
              <a:chExt cx="4556256" cy="937436"/>
            </a:xfrm>
          </p:grpSpPr>
          <p:grpSp>
            <p:nvGrpSpPr>
              <p:cNvPr id="12" name="Group 40">
                <a:extLst>
                  <a:ext uri="{FF2B5EF4-FFF2-40B4-BE49-F238E27FC236}">
                    <a16:creationId xmlns:a16="http://schemas.microsoft.com/office/drawing/2014/main" id="{B3FA31C7-9714-4107-B832-0BDC0663E662}"/>
                  </a:ext>
                </a:extLst>
              </p:cNvPr>
              <p:cNvGrpSpPr/>
              <p:nvPr/>
            </p:nvGrpSpPr>
            <p:grpSpPr>
              <a:xfrm>
                <a:off x="1026585" y="4659820"/>
                <a:ext cx="3495537" cy="694645"/>
                <a:chOff x="885152" y="3463613"/>
                <a:chExt cx="2621653" cy="520984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4E18DD-2CFD-4C7D-A33E-C3B91D2D1C3A}"/>
                    </a:ext>
                  </a:extLst>
                </p:cNvPr>
                <p:cNvSpPr txBox="1"/>
                <p:nvPr/>
              </p:nvSpPr>
              <p:spPr>
                <a:xfrm>
                  <a:off x="1991967" y="3463613"/>
                  <a:ext cx="1514838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5CA7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Domain Expertise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A877C3-D96E-4257-8875-C435495D2F59}"/>
                    </a:ext>
                  </a:extLst>
                </p:cNvPr>
                <p:cNvSpPr txBox="1"/>
                <p:nvPr/>
              </p:nvSpPr>
              <p:spPr>
                <a:xfrm>
                  <a:off x="885152" y="3676916"/>
                  <a:ext cx="2621653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Based on your previous experience, you can decide which area you would like to go into</a:t>
                  </a:r>
                </a:p>
              </p:txBody>
            </p:sp>
          </p:grp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EAC2735-B327-4CB6-9E8A-AD9AF5D949B1}"/>
                  </a:ext>
                </a:extLst>
              </p:cNvPr>
              <p:cNvSpPr/>
              <p:nvPr/>
            </p:nvSpPr>
            <p:spPr>
              <a:xfrm>
                <a:off x="4617778" y="4646202"/>
                <a:ext cx="965063" cy="937436"/>
              </a:xfrm>
              <a:prstGeom prst="ellipse">
                <a:avLst/>
              </a:prstGeom>
              <a:solidFill>
                <a:srgbClr val="75CA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080" name="Picture 8" descr="https://cdn-icons-png.flaticon.com/512/5952/5952109.png">
              <a:extLst>
                <a:ext uri="{FF2B5EF4-FFF2-40B4-BE49-F238E27FC236}">
                  <a16:creationId xmlns:a16="http://schemas.microsoft.com/office/drawing/2014/main" id="{6084F0F2-013F-453F-ACBD-3157142C3F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2106" y="2896615"/>
              <a:ext cx="682608" cy="682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C83C05A-9097-4E00-AFED-8D7EC556C700}"/>
              </a:ext>
            </a:extLst>
          </p:cNvPr>
          <p:cNvGrpSpPr/>
          <p:nvPr/>
        </p:nvGrpSpPr>
        <p:grpSpPr>
          <a:xfrm>
            <a:off x="1433035" y="5141864"/>
            <a:ext cx="5707004" cy="937436"/>
            <a:chOff x="1433035" y="5141864"/>
            <a:chExt cx="5707004" cy="93743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B6A8DAB-485C-413C-8AFE-E7CDD1FD1CB1}"/>
                </a:ext>
              </a:extLst>
            </p:cNvPr>
            <p:cNvGrpSpPr/>
            <p:nvPr/>
          </p:nvGrpSpPr>
          <p:grpSpPr>
            <a:xfrm>
              <a:off x="1433035" y="5141864"/>
              <a:ext cx="5707004" cy="937436"/>
              <a:chOff x="-124163" y="3302039"/>
              <a:chExt cx="5707004" cy="937436"/>
            </a:xfrm>
          </p:grpSpPr>
          <p:grpSp>
            <p:nvGrpSpPr>
              <p:cNvPr id="39" name="Group 39">
                <a:extLst>
                  <a:ext uri="{FF2B5EF4-FFF2-40B4-BE49-F238E27FC236}">
                    <a16:creationId xmlns:a16="http://schemas.microsoft.com/office/drawing/2014/main" id="{E041AFA9-32FE-4754-AE30-40D868181C8E}"/>
                  </a:ext>
                </a:extLst>
              </p:cNvPr>
              <p:cNvGrpSpPr/>
              <p:nvPr/>
            </p:nvGrpSpPr>
            <p:grpSpPr>
              <a:xfrm>
                <a:off x="-124163" y="3315650"/>
                <a:ext cx="4646287" cy="722983"/>
                <a:chOff x="22092" y="2455489"/>
                <a:chExt cx="3484716" cy="542238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D70CC1C-E582-44C3-9C1D-ACA8C1E67608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F9607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Tools &amp; Technologies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6ACEAA-FA77-4E1A-A4FD-15CF17C53529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3384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Having the right tools and skillset </a:t>
                  </a:r>
                </a:p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can help you navigate the right jobs</a:t>
                  </a:r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3C41293-23D5-4807-8927-3F30F15F6ECE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F960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082" name="Picture 10" descr="https://cdn-icons-png.flaticon.com/512/2694/2694997.png">
              <a:extLst>
                <a:ext uri="{FF2B5EF4-FFF2-40B4-BE49-F238E27FC236}">
                  <a16:creationId xmlns:a16="http://schemas.microsoft.com/office/drawing/2014/main" id="{FC949D32-F821-424A-8ED8-E4C4C8AC2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580" y="5277881"/>
              <a:ext cx="661851" cy="661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4B16D8-2237-40B5-A9C9-85FC5B2CA956}"/>
              </a:ext>
            </a:extLst>
          </p:cNvPr>
          <p:cNvGrpSpPr/>
          <p:nvPr/>
        </p:nvGrpSpPr>
        <p:grpSpPr>
          <a:xfrm>
            <a:off x="1019321" y="3882558"/>
            <a:ext cx="10723500" cy="2076421"/>
            <a:chOff x="1019321" y="3882558"/>
            <a:chExt cx="10723500" cy="2076421"/>
          </a:xfrm>
        </p:grpSpPr>
        <p:grpSp>
          <p:nvGrpSpPr>
            <p:cNvPr id="39" name="Group 33">
              <a:extLst>
                <a:ext uri="{FF2B5EF4-FFF2-40B4-BE49-F238E27FC236}">
                  <a16:creationId xmlns:a16="http://schemas.microsoft.com/office/drawing/2014/main" id="{0F5CF1B8-4A8F-4987-9920-C3A6C632A770}"/>
                </a:ext>
              </a:extLst>
            </p:cNvPr>
            <p:cNvGrpSpPr/>
            <p:nvPr/>
          </p:nvGrpSpPr>
          <p:grpSpPr>
            <a:xfrm>
              <a:off x="1388315" y="5310555"/>
              <a:ext cx="2744525" cy="648424"/>
              <a:chOff x="863323" y="3720915"/>
              <a:chExt cx="2058394" cy="48631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C3D491-4A3D-4CFB-AECA-8E0162A07413}"/>
                  </a:ext>
                </a:extLst>
              </p:cNvPr>
              <p:cNvSpPr txBox="1"/>
              <p:nvPr/>
            </p:nvSpPr>
            <p:spPr>
              <a:xfrm>
                <a:off x="863323" y="3720915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  <a:latin typeface="+mj-lt"/>
                  </a:rPr>
                  <a:t>Extremely High Market Demand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65E42F-7B4E-4B4C-8BAD-ED026ED86D1D}"/>
                  </a:ext>
                </a:extLst>
              </p:cNvPr>
              <p:cNvSpPr txBox="1"/>
              <p:nvPr/>
            </p:nvSpPr>
            <p:spPr>
              <a:xfrm>
                <a:off x="863323" y="3899552"/>
                <a:ext cx="205839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Supply-Demand </a:t>
                </a: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mismatch means companies are willing to pay more</a:t>
                </a:r>
              </a:p>
            </p:txBody>
          </p:sp>
        </p:grp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1019321" y="3882558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2F12F2-F1A3-45AB-97AA-A675E2FD680C}"/>
                </a:ext>
              </a:extLst>
            </p:cNvPr>
            <p:cNvGrpSpPr/>
            <p:nvPr/>
          </p:nvGrpSpPr>
          <p:grpSpPr>
            <a:xfrm>
              <a:off x="2278047" y="4270756"/>
              <a:ext cx="965063" cy="937433"/>
              <a:chOff x="5638868" y="4369009"/>
              <a:chExt cx="965063" cy="93743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7D6C25C-DAF7-4B5F-8F2F-60B13DD7FE39}"/>
                  </a:ext>
                </a:extLst>
              </p:cNvPr>
              <p:cNvSpPr/>
              <p:nvPr/>
            </p:nvSpPr>
            <p:spPr>
              <a:xfrm>
                <a:off x="5638868" y="4369009"/>
                <a:ext cx="965063" cy="9374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6B4FBBF-8BCA-4B3B-9FFF-BDA52EC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427" y="4415219"/>
                <a:ext cx="772531" cy="77253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A23DCC-9721-48F9-95AE-93701EFC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6" t="3870" r="976" b="3846"/>
            <a:stretch/>
          </p:blipFill>
          <p:spPr>
            <a:xfrm>
              <a:off x="4631742" y="4211052"/>
              <a:ext cx="7111079" cy="174792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51675" y="1529737"/>
            <a:ext cx="3122056" cy="2118675"/>
            <a:chOff x="4451675" y="1529737"/>
            <a:chExt cx="3122056" cy="2118675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829206" y="1755067"/>
              <a:ext cx="2744525" cy="1893345"/>
              <a:chOff x="4749136" y="1744141"/>
              <a:chExt cx="2744525" cy="1893345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749136" y="2783942"/>
                <a:ext cx="2744525" cy="853544"/>
                <a:chOff x="3542950" y="1992705"/>
                <a:chExt cx="2058394" cy="640158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+mj-lt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542950" y="2171342"/>
                  <a:ext cx="2058394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25462" y="1509529"/>
            <a:ext cx="3141036" cy="1922835"/>
            <a:chOff x="7925462" y="1509529"/>
            <a:chExt cx="3141036" cy="192283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141036" cy="1922835"/>
              <a:chOff x="7925462" y="1509529"/>
              <a:chExt cx="3141036" cy="1922835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321973" y="2783940"/>
                <a:ext cx="2744525" cy="648424"/>
                <a:chOff x="6222578" y="1992705"/>
                <a:chExt cx="2058394" cy="486318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8" y="2171342"/>
                  <a:ext cx="2058394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a degree to get there?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57ADE-407C-438C-8F7C-121E51B5A724}"/>
              </a:ext>
            </a:extLst>
          </p:cNvPr>
          <p:cNvGrpSpPr/>
          <p:nvPr/>
        </p:nvGrpSpPr>
        <p:grpSpPr>
          <a:xfrm>
            <a:off x="742950" y="1509529"/>
            <a:ext cx="3354210" cy="1708164"/>
            <a:chOff x="742950" y="1509529"/>
            <a:chExt cx="3354210" cy="1708164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8E212B6-8FA4-4DAB-B623-6079EB3EE61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F10F20-2F1C-4721-BB0C-56C435729E8E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60521798-0DE5-48D2-8C24-3E1E61455BCE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930588"/>
              <a:chOff x="625692" y="1862556"/>
              <a:chExt cx="2242452" cy="697941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F0C79861-B0DD-451D-A358-CF5162A83E58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Data Field,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roles &amp; responsibilities,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a 5-year path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1C469-02CB-4595-AB07-19FEEF220E33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89351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Target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49FBA-1FC7-480E-AD9E-0E13D344F4A1}"/>
              </a:ext>
            </a:extLst>
          </p:cNvPr>
          <p:cNvGrpSpPr/>
          <p:nvPr/>
        </p:nvGrpSpPr>
        <p:grpSpPr>
          <a:xfrm>
            <a:off x="4379607" y="1509529"/>
            <a:ext cx="3316111" cy="1557389"/>
            <a:chOff x="4379607" y="1509529"/>
            <a:chExt cx="3316111" cy="155738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031DD39-80BC-41F3-89B1-539586209630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874384-EC32-48D9-A684-556A8E915D16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5">
              <a:extLst>
                <a:ext uri="{FF2B5EF4-FFF2-40B4-BE49-F238E27FC236}">
                  <a16:creationId xmlns:a16="http://schemas.microsoft.com/office/drawing/2014/main" id="{E99CB5A3-3A3D-41B0-9B0F-95DB2B7128B5}"/>
                </a:ext>
              </a:extLst>
            </p:cNvPr>
            <p:cNvGrpSpPr/>
            <p:nvPr/>
          </p:nvGrpSpPr>
          <p:grpSpPr>
            <a:xfrm>
              <a:off x="4379607" y="2295395"/>
              <a:ext cx="2715215" cy="771523"/>
              <a:chOff x="625692" y="1868774"/>
              <a:chExt cx="2036411" cy="578642"/>
            </a:xfrm>
          </p:grpSpPr>
          <p:sp>
            <p:nvSpPr>
              <p:cNvPr id="15" name="Footer Text">
                <a:extLst>
                  <a:ext uri="{FF2B5EF4-FFF2-40B4-BE49-F238E27FC236}">
                    <a16:creationId xmlns:a16="http://schemas.microsoft.com/office/drawing/2014/main" id="{8B4D2510-7C52-46C8-A973-8EABCC9E6769}"/>
                  </a:ext>
                </a:extLst>
              </p:cNvPr>
              <p:cNvSpPr txBox="1"/>
              <p:nvPr/>
            </p:nvSpPr>
            <p:spPr>
              <a:xfrm>
                <a:off x="625692" y="2140409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 who are already doing what you want to do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F4A8D-C9A2-491D-8767-86E5A26EF307}"/>
                  </a:ext>
                </a:extLst>
              </p:cNvPr>
              <p:cNvSpPr txBox="1"/>
              <p:nvPr/>
            </p:nvSpPr>
            <p:spPr>
              <a:xfrm>
                <a:off x="625692" y="1868774"/>
                <a:ext cx="127813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D4379-B19C-455D-8B89-DFA502D653F2}"/>
              </a:ext>
            </a:extLst>
          </p:cNvPr>
          <p:cNvGrpSpPr/>
          <p:nvPr/>
        </p:nvGrpSpPr>
        <p:grpSpPr>
          <a:xfrm>
            <a:off x="7924927" y="1509529"/>
            <a:ext cx="3341511" cy="2452550"/>
            <a:chOff x="7924927" y="1509529"/>
            <a:chExt cx="3341511" cy="2452550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A5C0AF12-3D8F-481E-8E09-6940DA5EA1C4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8D42CE2F-56B4-435B-8584-75EDD190CDBE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1135261"/>
              <a:chOff x="625692" y="1862555"/>
              <a:chExt cx="2690511" cy="851446"/>
            </a:xfrm>
          </p:grpSpPr>
          <p:sp>
            <p:nvSpPr>
              <p:cNvPr id="19" name="Footer Text">
                <a:extLst>
                  <a:ext uri="{FF2B5EF4-FFF2-40B4-BE49-F238E27FC236}">
                    <a16:creationId xmlns:a16="http://schemas.microsoft.com/office/drawing/2014/main" id="{6CB40EA6-5D12-4C90-9FD9-101DDB88D11C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certifications, participate in competitions,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simple projects,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how the best of the best do it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098B-2C96-447B-9006-D01733B87C0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15368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LinkedIn Profile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8D0C34-1AA2-46E9-BBE0-14E663345E2F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44">
              <a:extLst>
                <a:ext uri="{FF2B5EF4-FFF2-40B4-BE49-F238E27FC236}">
                  <a16:creationId xmlns:a16="http://schemas.microsoft.com/office/drawing/2014/main" id="{9A5B2545-D79F-4876-8A07-C169036AE7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51464" y="1908433"/>
              <a:ext cx="2414974" cy="2053646"/>
            </a:xfrm>
            <a:prstGeom prst="bentConnector3">
              <a:avLst>
                <a:gd name="adj1" fmla="val -1292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DD9BB-4E1C-4DF2-9065-EACFF7983C04}"/>
              </a:ext>
            </a:extLst>
          </p:cNvPr>
          <p:cNvGrpSpPr/>
          <p:nvPr/>
        </p:nvGrpSpPr>
        <p:grpSpPr>
          <a:xfrm>
            <a:off x="742950" y="3563785"/>
            <a:ext cx="3265311" cy="1729892"/>
            <a:chOff x="742950" y="3563785"/>
            <a:chExt cx="3265311" cy="1729892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C3018-7E90-4E9E-941B-68579388CFD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0A3D5C91-DBFD-4D76-9FD2-684DD13D77E1}"/>
                </a:ext>
              </a:extLst>
            </p:cNvPr>
            <p:cNvGrpSpPr/>
            <p:nvPr/>
          </p:nvGrpSpPr>
          <p:grpSpPr>
            <a:xfrm>
              <a:off x="742950" y="4229960"/>
              <a:ext cx="3265311" cy="1063717"/>
              <a:chOff x="625691" y="1779008"/>
              <a:chExt cx="2506132" cy="797788"/>
            </a:xfrm>
          </p:grpSpPr>
          <p:sp>
            <p:nvSpPr>
              <p:cNvPr id="25" name="Footer Text">
                <a:extLst>
                  <a:ext uri="{FF2B5EF4-FFF2-40B4-BE49-F238E27FC236}">
                    <a16:creationId xmlns:a16="http://schemas.microsoft.com/office/drawing/2014/main" id="{9FFB86DE-AF11-4206-B88E-867185B82199}"/>
                  </a:ext>
                </a:extLst>
              </p:cNvPr>
              <p:cNvSpPr txBox="1"/>
              <p:nvPr/>
            </p:nvSpPr>
            <p:spPr>
              <a:xfrm>
                <a:off x="625691" y="2269789"/>
                <a:ext cx="2506132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GitHub, LinkedIn,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Medium, Brand Profiling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D8CDC0-D368-41EF-BBD5-FBD98394C56C}"/>
                  </a:ext>
                </a:extLst>
              </p:cNvPr>
              <p:cNvSpPr txBox="1"/>
              <p:nvPr/>
            </p:nvSpPr>
            <p:spPr>
              <a:xfrm>
                <a:off x="625691" y="1779008"/>
                <a:ext cx="24138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Collaterals &amp; Profile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BC44A-66AB-4AE5-A4E8-10081E994041}"/>
              </a:ext>
            </a:extLst>
          </p:cNvPr>
          <p:cNvGrpSpPr/>
          <p:nvPr/>
        </p:nvGrpSpPr>
        <p:grpSpPr>
          <a:xfrm>
            <a:off x="5263829" y="3563785"/>
            <a:ext cx="5745276" cy="1503487"/>
            <a:chOff x="5263829" y="3563785"/>
            <a:chExt cx="5745276" cy="1503487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904F7971-1130-4E86-B80C-33B7EEBFB815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2" name="Group 64">
              <a:extLst>
                <a:ext uri="{FF2B5EF4-FFF2-40B4-BE49-F238E27FC236}">
                  <a16:creationId xmlns:a16="http://schemas.microsoft.com/office/drawing/2014/main" id="{3DE51B74-33B7-4E80-BAB0-565A75205B47}"/>
                </a:ext>
              </a:extLst>
            </p:cNvPr>
            <p:cNvGrpSpPr/>
            <p:nvPr/>
          </p:nvGrpSpPr>
          <p:grpSpPr>
            <a:xfrm>
              <a:off x="7924927" y="4229957"/>
              <a:ext cx="3084178" cy="837315"/>
              <a:chOff x="625691" y="1779007"/>
              <a:chExt cx="2447781" cy="627987"/>
            </a:xfrm>
          </p:grpSpPr>
          <p:sp>
            <p:nvSpPr>
              <p:cNvPr id="33" name="Footer Text">
                <a:extLst>
                  <a:ext uri="{FF2B5EF4-FFF2-40B4-BE49-F238E27FC236}">
                    <a16:creationId xmlns:a16="http://schemas.microsoft.com/office/drawing/2014/main" id="{C4CA40F9-8837-44AC-A27F-2C9A74CEB4FD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307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certifications don’t help,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quality of it does.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E7B94B-5B03-4F97-A8F5-0D6895ADE95D}"/>
                  </a:ext>
                </a:extLst>
              </p:cNvPr>
              <p:cNvSpPr txBox="1"/>
              <p:nvPr/>
            </p:nvSpPr>
            <p:spPr>
              <a:xfrm>
                <a:off x="625691" y="1779007"/>
                <a:ext cx="215771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Explore Certifications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B5FEF-508D-491E-8E8B-967C8E724935}"/>
                </a:ext>
              </a:extLst>
            </p:cNvPr>
            <p:cNvCxnSpPr/>
            <p:nvPr/>
          </p:nvCxnSpPr>
          <p:spPr>
            <a:xfrm flipH="1">
              <a:off x="5263829" y="3962079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C1560-CCF4-4E31-9A84-BA41F9AE3AE0}"/>
              </a:ext>
            </a:extLst>
          </p:cNvPr>
          <p:cNvGrpSpPr/>
          <p:nvPr/>
        </p:nvGrpSpPr>
        <p:grpSpPr>
          <a:xfrm>
            <a:off x="1665271" y="3563785"/>
            <a:ext cx="6030446" cy="2526847"/>
            <a:chOff x="1665271" y="3563785"/>
            <a:chExt cx="6030446" cy="2526847"/>
          </a:xfrm>
        </p:grpSpPr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B962642-EF0F-431A-91E7-9DE8F7571779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99160987-285E-4BB7-91E9-C15929B7B721}"/>
                </a:ext>
              </a:extLst>
            </p:cNvPr>
            <p:cNvGrpSpPr/>
            <p:nvPr/>
          </p:nvGrpSpPr>
          <p:grpSpPr>
            <a:xfrm>
              <a:off x="4379606" y="4229962"/>
              <a:ext cx="3316111" cy="1860670"/>
              <a:chOff x="625691" y="1779009"/>
              <a:chExt cx="2545123" cy="1395502"/>
            </a:xfrm>
          </p:grpSpPr>
          <p:sp>
            <p:nvSpPr>
              <p:cNvPr id="29" name="Footer Text">
                <a:extLst>
                  <a:ext uri="{FF2B5EF4-FFF2-40B4-BE49-F238E27FC236}">
                    <a16:creationId xmlns:a16="http://schemas.microsoft.com/office/drawing/2014/main" id="{1D01AA43-D502-4492-8478-A467AD06DA3D}"/>
                  </a:ext>
                </a:extLst>
              </p:cNvPr>
              <p:cNvSpPr txBox="1"/>
              <p:nvPr/>
            </p:nvSpPr>
            <p:spPr>
              <a:xfrm>
                <a:off x="625691" y="2253490"/>
                <a:ext cx="2545123" cy="921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recognized degree, </a:t>
                </a:r>
                <a:b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Degree Accepted by MNCs,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Possibility of PhD later, 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Alumni Status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 - WES Certification, Teachers from the industry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4A05A-6498-45EF-A3C0-A78403D878E3}"/>
                  </a:ext>
                </a:extLst>
              </p:cNvPr>
              <p:cNvSpPr txBox="1"/>
              <p:nvPr/>
            </p:nvSpPr>
            <p:spPr>
              <a:xfrm>
                <a:off x="625692" y="1779009"/>
                <a:ext cx="248532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Accepted Degree </a:t>
                </a:r>
                <a:b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(70%)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0C36D-3EBF-40E1-B124-907D35F467C5}"/>
                </a:ext>
              </a:extLst>
            </p:cNvPr>
            <p:cNvCxnSpPr/>
            <p:nvPr/>
          </p:nvCxnSpPr>
          <p:spPr>
            <a:xfrm flipH="1">
              <a:off x="1665271" y="3962079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8302</TotalTime>
  <Words>701</Words>
  <Application>Microsoft Office PowerPoint</Application>
  <PresentationFormat>Widescreen</PresentationFormat>
  <Paragraphs>140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949</cp:revision>
  <dcterms:created xsi:type="dcterms:W3CDTF">2021-05-29T21:16:01Z</dcterms:created>
  <dcterms:modified xsi:type="dcterms:W3CDTF">2022-10-16T15:57:21Z</dcterms:modified>
</cp:coreProperties>
</file>